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9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A2161-1C6C-4993-9E29-C187D26DF86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381AA-82F7-4C96-A295-D587BCDA0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4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81AA-82F7-4C96-A295-D587BCDA02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1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81AA-82F7-4C96-A295-D587BCDA020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6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A595-F342-4E60-BE6F-B1B972A0BF1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4C06-42B2-4D98-B68F-EAE5D55D58B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A595-F342-4E60-BE6F-B1B972A0BF1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4C06-42B2-4D98-B68F-EAE5D55D58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A595-F342-4E60-BE6F-B1B972A0BF1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4C06-42B2-4D98-B68F-EAE5D55D58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A595-F342-4E60-BE6F-B1B972A0BF1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4C06-42B2-4D98-B68F-EAE5D55D58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A595-F342-4E60-BE6F-B1B972A0BF1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A94C06-42B2-4D98-B68F-EAE5D55D58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A595-F342-4E60-BE6F-B1B972A0BF1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4C06-42B2-4D98-B68F-EAE5D55D58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A595-F342-4E60-BE6F-B1B972A0BF1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4C06-42B2-4D98-B68F-EAE5D55D58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A595-F342-4E60-BE6F-B1B972A0BF1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4C06-42B2-4D98-B68F-EAE5D55D58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A595-F342-4E60-BE6F-B1B972A0BF1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4C06-42B2-4D98-B68F-EAE5D55D58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A595-F342-4E60-BE6F-B1B972A0BF1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4C06-42B2-4D98-B68F-EAE5D55D58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A595-F342-4E60-BE6F-B1B972A0BF1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4C06-42B2-4D98-B68F-EAE5D55D58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ECA595-F342-4E60-BE6F-B1B972A0BF1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A94C06-42B2-4D98-B68F-EAE5D55D58BA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4365104"/>
            <a:ext cx="50465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The Perils of </a:t>
            </a:r>
            <a:r>
              <a:rPr lang="en-GB" sz="3200" b="1" u="sng" dirty="0">
                <a:solidFill>
                  <a:srgbClr val="FF0000"/>
                </a:solidFill>
              </a:rPr>
              <a:t>Strong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/>
              <a:t>Wind</a:t>
            </a:r>
          </a:p>
          <a:p>
            <a:r>
              <a:rPr lang="en-GB" sz="3200" dirty="0"/>
              <a:t>            Paragliding</a:t>
            </a:r>
          </a:p>
          <a:p>
            <a:endParaRPr lang="en-GB" dirty="0"/>
          </a:p>
          <a:p>
            <a:r>
              <a:rPr lang="en-GB" dirty="0"/>
              <a:t>….  and how to recognise and mitigate the risks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4035" y="6453336"/>
            <a:ext cx="2858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</a:rPr>
              <a:t>Section 1/4   -  Background Notes</a:t>
            </a:r>
          </a:p>
        </p:txBody>
      </p:sp>
    </p:spTree>
    <p:extLst>
      <p:ext uri="{BB962C8B-B14F-4D97-AF65-F5344CB8AC3E}">
        <p14:creationId xmlns:p14="http://schemas.microsoft.com/office/powerpoint/2010/main" val="147372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60648"/>
            <a:ext cx="8515473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Some personal observation (and tips).</a:t>
            </a:r>
          </a:p>
          <a:p>
            <a:endParaRPr lang="en-GB" dirty="0"/>
          </a:p>
          <a:p>
            <a:r>
              <a:rPr lang="en-GB" sz="1400" dirty="0"/>
              <a:t>The wing  - feed out the lines leaving the wing balled up, maybe tease a few centre </a:t>
            </a:r>
          </a:p>
          <a:p>
            <a:r>
              <a:rPr lang="en-GB" sz="1400" dirty="0"/>
              <a:t>cells open and laid back.</a:t>
            </a:r>
          </a:p>
          <a:p>
            <a:endParaRPr lang="en-GB" sz="1400" dirty="0"/>
          </a:p>
          <a:p>
            <a:r>
              <a:rPr lang="en-GB" sz="1400" dirty="0"/>
              <a:t>Brakes in correct hands – on wrists.</a:t>
            </a:r>
          </a:p>
          <a:p>
            <a:endParaRPr lang="en-GB" sz="1400" dirty="0"/>
          </a:p>
          <a:p>
            <a:r>
              <a:rPr lang="en-GB" sz="1400" dirty="0"/>
              <a:t>Above 10mph the C riser is the key to getting the wing up in a controlled manner.</a:t>
            </a:r>
          </a:p>
          <a:p>
            <a:r>
              <a:rPr lang="en-GB" sz="1400" dirty="0"/>
              <a:t>It will also stop you being yanked off the ground. Above 12 mph it’s essential.</a:t>
            </a:r>
          </a:p>
          <a:p>
            <a:endParaRPr lang="en-GB" sz="1400" dirty="0"/>
          </a:p>
          <a:p>
            <a:r>
              <a:rPr lang="en-GB" sz="1400" dirty="0"/>
              <a:t>You may get away with A’s and brakes, but only if you are adept enough to</a:t>
            </a:r>
          </a:p>
          <a:p>
            <a:r>
              <a:rPr lang="en-GB" sz="1400" dirty="0"/>
              <a:t>catch the wing, don’t mind being lifted off, don’t  avoid a frontal when you do</a:t>
            </a:r>
          </a:p>
          <a:p>
            <a:r>
              <a:rPr lang="en-GB" sz="1400" dirty="0"/>
              <a:t>and can run fast when it goes wrong. Basically, in a strong wind it’s perilous! </a:t>
            </a:r>
          </a:p>
          <a:p>
            <a:endParaRPr lang="en-GB" sz="1400" dirty="0"/>
          </a:p>
          <a:p>
            <a:r>
              <a:rPr lang="en-GB" sz="1400" dirty="0"/>
              <a:t>I’ve never actually seen a full Cobra launch done in anger in a strong wind.  I have</a:t>
            </a:r>
          </a:p>
          <a:p>
            <a:r>
              <a:rPr lang="en-GB" sz="1400" dirty="0"/>
              <a:t>seen half  Cobra’s in moderate smooth air.</a:t>
            </a:r>
          </a:p>
          <a:p>
            <a:endParaRPr lang="en-GB" sz="1400" dirty="0"/>
          </a:p>
          <a:p>
            <a:r>
              <a:rPr lang="en-GB" sz="1400" dirty="0"/>
              <a:t>The key (personally) is a combination of the </a:t>
            </a:r>
            <a:r>
              <a:rPr lang="en-GB" sz="1400" b="1" dirty="0">
                <a:solidFill>
                  <a:srgbClr val="FFFF00"/>
                </a:solidFill>
              </a:rPr>
              <a:t>right place, the right time </a:t>
            </a:r>
            <a:r>
              <a:rPr lang="en-GB" sz="1400" dirty="0"/>
              <a:t>followed by a</a:t>
            </a:r>
          </a:p>
          <a:p>
            <a:r>
              <a:rPr lang="en-GB" sz="1400" dirty="0"/>
              <a:t>practiced technique.  For me that’s A/C with a few subtle tweaks.</a:t>
            </a:r>
          </a:p>
          <a:p>
            <a:endParaRPr lang="en-GB" sz="1400" dirty="0"/>
          </a:p>
          <a:p>
            <a:r>
              <a:rPr lang="en-GB" sz="1400" dirty="0"/>
              <a:t>De-powering the wing is best done on the C’s … it’s far quicker than brakes, and no messing with wraps.</a:t>
            </a:r>
          </a:p>
          <a:p>
            <a:endParaRPr lang="en-GB" sz="1400" dirty="0"/>
          </a:p>
          <a:p>
            <a:r>
              <a:rPr lang="en-GB" sz="1400" dirty="0"/>
              <a:t>In (my view) all gliders should have C handles simply for  launch safety (and high wind landings) </a:t>
            </a:r>
          </a:p>
          <a:p>
            <a:r>
              <a:rPr lang="en-GB" sz="1400" dirty="0"/>
              <a:t>and ease. I have retro-fitted to some wings that didn’t have.</a:t>
            </a:r>
          </a:p>
          <a:p>
            <a:endParaRPr lang="en-GB" sz="1400" dirty="0"/>
          </a:p>
          <a:p>
            <a:r>
              <a:rPr lang="en-GB" sz="1400" dirty="0"/>
              <a:t>Many EN D and EN C three liners are easier to launch than EN A wings in strong winds. Faster through </a:t>
            </a:r>
          </a:p>
          <a:p>
            <a:r>
              <a:rPr lang="en-GB" sz="1400" dirty="0"/>
              <a:t>the power window. </a:t>
            </a:r>
          </a:p>
        </p:txBody>
      </p:sp>
    </p:spTree>
    <p:extLst>
      <p:ext uri="{BB962C8B-B14F-4D97-AF65-F5344CB8AC3E}">
        <p14:creationId xmlns:p14="http://schemas.microsoft.com/office/powerpoint/2010/main" val="384596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4581128"/>
            <a:ext cx="50048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The Perils of </a:t>
            </a:r>
            <a:r>
              <a:rPr lang="en-GB" sz="3200" b="1" u="sng" dirty="0">
                <a:solidFill>
                  <a:srgbClr val="FF0000"/>
                </a:solidFill>
              </a:rPr>
              <a:t>Strong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/>
              <a:t>Wind</a:t>
            </a:r>
          </a:p>
          <a:p>
            <a:r>
              <a:rPr lang="en-GB" sz="3200" dirty="0"/>
              <a:t>            Paragliding</a:t>
            </a:r>
          </a:p>
          <a:p>
            <a:endParaRPr lang="en-GB" dirty="0"/>
          </a:p>
          <a:p>
            <a:r>
              <a:rPr lang="en-GB" dirty="0"/>
              <a:t>                       exploring the ridge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5251" y="6388756"/>
            <a:ext cx="2335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</a:rPr>
              <a:t>Section 3/4  -  On the ridge</a:t>
            </a:r>
          </a:p>
        </p:txBody>
      </p:sp>
    </p:spTree>
    <p:extLst>
      <p:ext uri="{BB962C8B-B14F-4D97-AF65-F5344CB8AC3E}">
        <p14:creationId xmlns:p14="http://schemas.microsoft.com/office/powerpoint/2010/main" val="135843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32396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Checking out the ridge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360" y="908720"/>
            <a:ext cx="80906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Some ridges are more complex and featured than others.</a:t>
            </a:r>
          </a:p>
          <a:p>
            <a:r>
              <a:rPr lang="en-GB" dirty="0"/>
              <a:t>Some ridges are less tolerant of wind shifts – increase in turbulence</a:t>
            </a:r>
          </a:p>
          <a:p>
            <a:r>
              <a:rPr lang="en-GB" dirty="0"/>
              <a:t>Some ridges are less tolerant of wind increases  - </a:t>
            </a:r>
            <a:r>
              <a:rPr lang="en-GB" dirty="0" err="1"/>
              <a:t>eg</a:t>
            </a:r>
            <a:r>
              <a:rPr lang="en-GB" dirty="0"/>
              <a:t> shallow slopes</a:t>
            </a:r>
          </a:p>
          <a:p>
            <a:endParaRPr lang="en-GB" dirty="0"/>
          </a:p>
          <a:p>
            <a:r>
              <a:rPr lang="en-GB" dirty="0"/>
              <a:t>It’s simply a case of monitoring wind speed and direction and applying some</a:t>
            </a:r>
          </a:p>
          <a:p>
            <a:r>
              <a:rPr lang="en-GB" dirty="0"/>
              <a:t>imagination . HIGH – OK …. but close in care required.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63044"/>
            <a:ext cx="7396062" cy="41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4365104"/>
            <a:ext cx="51924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The Perils of </a:t>
            </a:r>
            <a:r>
              <a:rPr lang="en-GB" sz="3200" b="1" u="sng" dirty="0">
                <a:solidFill>
                  <a:srgbClr val="FF0000"/>
                </a:solidFill>
              </a:rPr>
              <a:t>Strong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/>
              <a:t>Wind</a:t>
            </a:r>
          </a:p>
          <a:p>
            <a:r>
              <a:rPr lang="en-GB" sz="3200" dirty="0"/>
              <a:t>            Paragliding</a:t>
            </a:r>
          </a:p>
          <a:p>
            <a:endParaRPr lang="en-GB" dirty="0"/>
          </a:p>
          <a:p>
            <a:r>
              <a:rPr lang="en-GB" dirty="0"/>
              <a:t>top landings, bottom landings  and out-landings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5251" y="6388756"/>
            <a:ext cx="1911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</a:rPr>
              <a:t>Section 4/4-  Landing</a:t>
            </a:r>
          </a:p>
        </p:txBody>
      </p:sp>
    </p:spTree>
    <p:extLst>
      <p:ext uri="{BB962C8B-B14F-4D97-AF65-F5344CB8AC3E}">
        <p14:creationId xmlns:p14="http://schemas.microsoft.com/office/powerpoint/2010/main" val="27242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56861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 wind landings can be split essentially into three:</a:t>
            </a:r>
          </a:p>
          <a:p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Top landings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Bottom landings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err="1"/>
              <a:t>Outlandings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0474" y="2159610"/>
            <a:ext cx="7537641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Top landings</a:t>
            </a:r>
            <a:r>
              <a:rPr lang="en-GB" sz="1400" dirty="0"/>
              <a:t> – BEFORE you took off you should have checked out the top landing</a:t>
            </a:r>
          </a:p>
          <a:p>
            <a:r>
              <a:rPr lang="en-GB" sz="1400" dirty="0"/>
              <a:t>                              checking slope, surface, size and downwind hazards.</a:t>
            </a:r>
          </a:p>
          <a:p>
            <a:endParaRPr lang="en-GB" sz="1400" dirty="0"/>
          </a:p>
          <a:p>
            <a:r>
              <a:rPr lang="en-GB" sz="1400" dirty="0"/>
              <a:t>                         -  ASKED for any advice, especially if it’s still fairly new to you.</a:t>
            </a:r>
          </a:p>
          <a:p>
            <a:endParaRPr lang="en-GB" sz="1400" dirty="0"/>
          </a:p>
          <a:p>
            <a:r>
              <a:rPr lang="en-GB" sz="1400" dirty="0"/>
              <a:t>                         -   Considered the best APPROACH from ridge to touchdown</a:t>
            </a:r>
          </a:p>
          <a:p>
            <a:endParaRPr lang="en-GB" sz="1400" dirty="0"/>
          </a:p>
          <a:p>
            <a:r>
              <a:rPr lang="en-GB" sz="1400" dirty="0"/>
              <a:t>                         -   BEWARE  going too far back … stay well forward</a:t>
            </a:r>
          </a:p>
          <a:p>
            <a:r>
              <a:rPr lang="en-GB" sz="1400" dirty="0"/>
              <a:t> </a:t>
            </a:r>
          </a:p>
          <a:p>
            <a:r>
              <a:rPr lang="en-GB" sz="1400" dirty="0"/>
              <a:t>                         -   Have a glider DE-POWER technique in mind.</a:t>
            </a:r>
          </a:p>
          <a:p>
            <a:endParaRPr lang="en-GB" sz="1400" dirty="0"/>
          </a:p>
          <a:p>
            <a:r>
              <a:rPr lang="en-GB" sz="1400" dirty="0"/>
              <a:t>                        -    If you get the opportunity to observe a landing … do so. If no one is landing</a:t>
            </a:r>
          </a:p>
          <a:p>
            <a:r>
              <a:rPr lang="en-GB" sz="1400" dirty="0"/>
              <a:t>                             question why.</a:t>
            </a:r>
          </a:p>
          <a:p>
            <a:endParaRPr lang="en-GB" sz="1400" dirty="0"/>
          </a:p>
          <a:p>
            <a:r>
              <a:rPr lang="en-GB" sz="1400" dirty="0"/>
              <a:t>                         -   Know your plan B …. probably the bottom landing. </a:t>
            </a:r>
          </a:p>
        </p:txBody>
      </p:sp>
    </p:spTree>
    <p:extLst>
      <p:ext uri="{BB962C8B-B14F-4D97-AF65-F5344CB8AC3E}">
        <p14:creationId xmlns:p14="http://schemas.microsoft.com/office/powerpoint/2010/main" val="6004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928" y="279536"/>
            <a:ext cx="776366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Bottom landings</a:t>
            </a:r>
            <a:r>
              <a:rPr lang="en-GB" sz="1400" dirty="0"/>
              <a:t> – BEFORE you took off you should have checked out the bottom</a:t>
            </a:r>
          </a:p>
          <a:p>
            <a:r>
              <a:rPr lang="en-GB" sz="1400" dirty="0"/>
              <a:t>                                      landing location checking slope, surface, size and downwind hazards.</a:t>
            </a:r>
          </a:p>
          <a:p>
            <a:endParaRPr lang="en-GB" sz="1400" dirty="0"/>
          </a:p>
          <a:p>
            <a:r>
              <a:rPr lang="en-GB" sz="1400" dirty="0"/>
              <a:t>                                   -  ASKED for any advice, especially if it’s still fairly new to you.</a:t>
            </a:r>
          </a:p>
          <a:p>
            <a:endParaRPr lang="en-GB" sz="1400" dirty="0"/>
          </a:p>
          <a:p>
            <a:r>
              <a:rPr lang="en-GB" sz="1400" dirty="0"/>
              <a:t>                                   -   Considered the best APPROACH from ridge to touchdown</a:t>
            </a:r>
          </a:p>
          <a:p>
            <a:endParaRPr lang="en-GB" sz="1400" dirty="0"/>
          </a:p>
          <a:p>
            <a:r>
              <a:rPr lang="en-GB" sz="1400" dirty="0"/>
              <a:t>                                   -   Be AWARE of the wind gradient. In fresh wind they can be quite marked.</a:t>
            </a:r>
          </a:p>
          <a:p>
            <a:r>
              <a:rPr lang="en-GB" sz="1400" dirty="0"/>
              <a:t> </a:t>
            </a:r>
          </a:p>
          <a:p>
            <a:r>
              <a:rPr lang="en-GB" sz="1400" dirty="0"/>
              <a:t>                                   -   Have a glider DE-POWER technique in mind.</a:t>
            </a:r>
          </a:p>
          <a:p>
            <a:endParaRPr lang="en-GB" sz="1400" dirty="0"/>
          </a:p>
          <a:p>
            <a:r>
              <a:rPr lang="en-GB" sz="1400" dirty="0"/>
              <a:t>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15" y="2924944"/>
            <a:ext cx="87671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Out- landings</a:t>
            </a:r>
            <a:r>
              <a:rPr lang="en-GB" sz="1400" dirty="0"/>
              <a:t> –  ANY landing  away from the usual site options is an out landing – be that a few</a:t>
            </a:r>
          </a:p>
          <a:p>
            <a:r>
              <a:rPr lang="en-GB" sz="1400" dirty="0"/>
              <a:t>                                 kilometre to hundreds of kilometres.  Therefore it’s not just the preserve of the xc pilot.</a:t>
            </a:r>
          </a:p>
          <a:p>
            <a:endParaRPr lang="en-GB" sz="1400" dirty="0"/>
          </a:p>
          <a:p>
            <a:r>
              <a:rPr lang="en-GB" sz="1400" dirty="0"/>
              <a:t>                             -  There are a range of skills that every pilot needs to develop in assessing an unknown </a:t>
            </a:r>
          </a:p>
          <a:p>
            <a:r>
              <a:rPr lang="en-GB" sz="1400" dirty="0"/>
              <a:t>                                 landing . Under some circumstances one of your options may be the biggest, most open</a:t>
            </a:r>
          </a:p>
          <a:p>
            <a:r>
              <a:rPr lang="en-GB" sz="1400" dirty="0"/>
              <a:t>                                 and safe option.</a:t>
            </a:r>
          </a:p>
          <a:p>
            <a:r>
              <a:rPr lang="en-GB" sz="1400" dirty="0"/>
              <a:t> </a:t>
            </a:r>
          </a:p>
          <a:p>
            <a:r>
              <a:rPr lang="en-GB" sz="1400" dirty="0"/>
              <a:t>                              -  ASSESS (from the air) possible landing options, (have several in mind). Consider all the</a:t>
            </a:r>
          </a:p>
          <a:p>
            <a:r>
              <a:rPr lang="en-GB" sz="1400" dirty="0"/>
              <a:t>                                 following factors:  size, slope, hazards (especially powerlines), any turbulence generators,</a:t>
            </a:r>
          </a:p>
          <a:p>
            <a:r>
              <a:rPr lang="en-GB" sz="1400" dirty="0"/>
              <a:t>                                 trees, field boundaries, buildings, crops, livestock (avoid horses at all costs!) If you have </a:t>
            </a:r>
          </a:p>
          <a:p>
            <a:r>
              <a:rPr lang="en-GB" sz="1400" dirty="0"/>
              <a:t>                                 any </a:t>
            </a:r>
            <a:r>
              <a:rPr lang="en-GB" sz="1400" dirty="0" err="1"/>
              <a:t>bandwith</a:t>
            </a:r>
            <a:r>
              <a:rPr lang="en-GB" sz="1400" dirty="0"/>
              <a:t> left  … look for the exit gate, followed by the  pub and the bus stop.</a:t>
            </a:r>
          </a:p>
          <a:p>
            <a:endParaRPr lang="en-GB" sz="1400" dirty="0"/>
          </a:p>
          <a:p>
            <a:r>
              <a:rPr lang="en-GB" sz="1400" dirty="0"/>
              <a:t>                              -   If you have zero forward speed at 400’ the chances are you’ll land with reasonable</a:t>
            </a:r>
          </a:p>
          <a:p>
            <a:r>
              <a:rPr lang="en-GB" sz="1400" dirty="0"/>
              <a:t>                                 forward speed due to the wind gradient.  Keep speed on during the final 100’ …. a severe</a:t>
            </a:r>
          </a:p>
          <a:p>
            <a:r>
              <a:rPr lang="en-GB" sz="1400" dirty="0"/>
              <a:t>                                 wind gradient can lead you near the stall.</a:t>
            </a:r>
          </a:p>
          <a:p>
            <a:endParaRPr lang="en-GB" sz="1400" dirty="0"/>
          </a:p>
          <a:p>
            <a:r>
              <a:rPr lang="en-GB" sz="1400" dirty="0"/>
              <a:t>                              -  Out landings, once you develop the assessment skills, are generally some of the easiest.</a:t>
            </a:r>
          </a:p>
        </p:txBody>
      </p:sp>
    </p:spTree>
    <p:extLst>
      <p:ext uri="{BB962C8B-B14F-4D97-AF65-F5344CB8AC3E}">
        <p14:creationId xmlns:p14="http://schemas.microsoft.com/office/powerpoint/2010/main" val="42356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Zzzzzzzz</a:t>
            </a:r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50315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/>
              <a:t>Background </a:t>
            </a:r>
            <a:r>
              <a:rPr lang="en-GB" sz="2800" dirty="0"/>
              <a:t>(wind – causes)</a:t>
            </a:r>
          </a:p>
        </p:txBody>
      </p:sp>
      <p:sp>
        <p:nvSpPr>
          <p:cNvPr id="5" name="AutoShape 2" descr="pressure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pressure syst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0728"/>
            <a:ext cx="3273557" cy="2455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975" y="1228110"/>
            <a:ext cx="52721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WIND is simply the movement of air (a gas) from</a:t>
            </a:r>
          </a:p>
          <a:p>
            <a:r>
              <a:rPr lang="en-GB" sz="1400" dirty="0"/>
              <a:t>HIGH pressure to LOW pressure.</a:t>
            </a:r>
          </a:p>
          <a:p>
            <a:endParaRPr lang="en-GB" sz="1400" dirty="0"/>
          </a:p>
          <a:p>
            <a:r>
              <a:rPr lang="en-GB" sz="1400" dirty="0"/>
              <a:t>This occurs on:</a:t>
            </a:r>
          </a:p>
          <a:p>
            <a:r>
              <a:rPr lang="en-GB" sz="1400" dirty="0"/>
              <a:t>     </a:t>
            </a:r>
            <a:r>
              <a:rPr lang="en-GB" sz="1400" dirty="0" err="1"/>
              <a:t>i</a:t>
            </a:r>
            <a:r>
              <a:rPr lang="en-GB" sz="1400" dirty="0"/>
              <a:t>)  a GLOBAL scale     ii)  LOCALLY</a:t>
            </a:r>
          </a:p>
          <a:p>
            <a:endParaRPr lang="en-GB" sz="1400" dirty="0"/>
          </a:p>
          <a:p>
            <a:r>
              <a:rPr lang="en-GB" sz="1400" dirty="0"/>
              <a:t>On a global scale it’s The Earth’s way of regulating  pressure as different parts warm and cool at different rates and times.</a:t>
            </a:r>
          </a:p>
          <a:p>
            <a:endParaRPr lang="en-GB" sz="1400" dirty="0"/>
          </a:p>
          <a:p>
            <a:r>
              <a:rPr lang="en-GB" sz="1400" dirty="0"/>
              <a:t>At a local level it can be experienced/caused by any or a combination of</a:t>
            </a:r>
          </a:p>
          <a:p>
            <a:endParaRPr lang="en-GB" sz="1400" dirty="0"/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Sea Breezes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Solar Convection (thermals)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Inversions and any associated wave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The local topography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Combining with any prevailing </a:t>
            </a:r>
            <a:r>
              <a:rPr lang="en-GB" sz="1400" dirty="0" err="1"/>
              <a:t>meteo</a:t>
            </a:r>
            <a:r>
              <a:rPr lang="en-GB" sz="1400" dirty="0"/>
              <a:t> wind.</a:t>
            </a:r>
          </a:p>
          <a:p>
            <a:pPr marL="285750" indent="-285750">
              <a:buFont typeface="Arial" charset="0"/>
              <a:buChar char="•"/>
            </a:pPr>
            <a:endParaRPr lang="en-GB" sz="1400" dirty="0"/>
          </a:p>
          <a:p>
            <a:r>
              <a:rPr lang="en-GB" sz="1400" dirty="0"/>
              <a:t>ALL the above influence the STRENGTH and DIRECTION</a:t>
            </a:r>
          </a:p>
          <a:p>
            <a:r>
              <a:rPr lang="en-GB" sz="1400" dirty="0"/>
              <a:t> ……. which can change VERY markedly and quickly.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8382" y="3535190"/>
            <a:ext cx="1661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Northern hemisphere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7784" y="5013176"/>
            <a:ext cx="3856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Any pilot, but especially those flying paragliders, need to also be students of meteorology.</a:t>
            </a:r>
          </a:p>
        </p:txBody>
      </p:sp>
    </p:spTree>
    <p:extLst>
      <p:ext uri="{BB962C8B-B14F-4D97-AF65-F5344CB8AC3E}">
        <p14:creationId xmlns:p14="http://schemas.microsoft.com/office/powerpoint/2010/main" val="17954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</a:t>
            </a:r>
            <a:r>
              <a:rPr lang="en-GB" sz="2800" dirty="0"/>
              <a:t>(wind strength)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97240" y="1772816"/>
            <a:ext cx="0" cy="417646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87624" y="5949280"/>
            <a:ext cx="43204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0139" y="1598890"/>
            <a:ext cx="106631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 mph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80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60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40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20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339" y="1755160"/>
            <a:ext cx="76335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MJ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CA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Heli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SA</a:t>
            </a:r>
          </a:p>
          <a:p>
            <a:endParaRPr lang="en-GB" sz="1200" dirty="0"/>
          </a:p>
          <a:p>
            <a:r>
              <a:rPr lang="en-GB" sz="1200" dirty="0"/>
              <a:t>GD</a:t>
            </a:r>
          </a:p>
          <a:p>
            <a:r>
              <a:rPr lang="en-GB" sz="1200" dirty="0"/>
              <a:t>RK</a:t>
            </a:r>
          </a:p>
          <a:p>
            <a:endParaRPr lang="en-GB" sz="1200" dirty="0"/>
          </a:p>
          <a:p>
            <a:r>
              <a:rPr lang="en-GB" sz="1200" dirty="0"/>
              <a:t>ML/HG</a:t>
            </a:r>
          </a:p>
          <a:p>
            <a:endParaRPr lang="en-GB" sz="1200" dirty="0"/>
          </a:p>
          <a:p>
            <a:r>
              <a:rPr lang="en-GB" sz="1200" dirty="0"/>
              <a:t>PG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BLN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25226" y="5085620"/>
            <a:ext cx="129614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46913" y="5930781"/>
            <a:ext cx="1756863" cy="844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03648" y="5373216"/>
            <a:ext cx="1296144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47009" y="4532868"/>
            <a:ext cx="12250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BLOWN OUT!</a:t>
            </a:r>
          </a:p>
          <a:p>
            <a:endParaRPr lang="en-GB" sz="1200" b="1" dirty="0"/>
          </a:p>
          <a:p>
            <a:r>
              <a:rPr lang="en-GB" sz="1200" b="1" dirty="0"/>
              <a:t>TOP END</a:t>
            </a:r>
          </a:p>
          <a:p>
            <a:endParaRPr lang="en-GB" sz="1200" b="1" dirty="0"/>
          </a:p>
          <a:p>
            <a:r>
              <a:rPr lang="en-GB" sz="1200" b="1" dirty="0"/>
              <a:t>PEACHY</a:t>
            </a:r>
          </a:p>
          <a:p>
            <a:endParaRPr lang="en-GB" sz="1200" b="1" dirty="0"/>
          </a:p>
          <a:p>
            <a:r>
              <a:rPr lang="en-GB" sz="1200" b="1" dirty="0"/>
              <a:t>SCRATCHY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35896" y="1598890"/>
            <a:ext cx="51331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TURBULENCE  INTENSITY: Max speed range across 10 mins (gusts!)</a:t>
            </a:r>
          </a:p>
          <a:p>
            <a:endParaRPr lang="en-GB" sz="1200" dirty="0"/>
          </a:p>
          <a:p>
            <a:r>
              <a:rPr lang="en-GB" sz="1200" dirty="0"/>
              <a:t>PARAGLIDER:  Trim speed </a:t>
            </a:r>
            <a:r>
              <a:rPr lang="en-GB" sz="1200" dirty="0" err="1"/>
              <a:t>approx</a:t>
            </a:r>
            <a:r>
              <a:rPr lang="en-GB" sz="1200" dirty="0"/>
              <a:t> 38kph (20mph)</a:t>
            </a:r>
          </a:p>
          <a:p>
            <a:endParaRPr lang="en-GB" sz="1200" dirty="0"/>
          </a:p>
          <a:p>
            <a:r>
              <a:rPr lang="en-GB" sz="1200" dirty="0"/>
              <a:t>WIND COMPONENT:   Depending on the site</a:t>
            </a:r>
          </a:p>
          <a:p>
            <a:endParaRPr lang="en-GB" sz="1200" dirty="0"/>
          </a:p>
          <a:p>
            <a:r>
              <a:rPr lang="en-GB" sz="1200" dirty="0"/>
              <a:t>TEMPERATURE &amp; AIR DENSITY.</a:t>
            </a:r>
          </a:p>
          <a:p>
            <a:endParaRPr lang="en-GB" sz="1200" dirty="0"/>
          </a:p>
          <a:p>
            <a:r>
              <a:rPr lang="en-GB" sz="1200" dirty="0"/>
              <a:t>ACCIDENTS:  Many reports have fresh winds and turbulence as a factor</a:t>
            </a:r>
          </a:p>
          <a:p>
            <a:endParaRPr lang="en-GB" sz="1200" dirty="0"/>
          </a:p>
        </p:txBody>
      </p:sp>
      <p:sp>
        <p:nvSpPr>
          <p:cNvPr id="35" name="Freeform 34"/>
          <p:cNvSpPr/>
          <p:nvPr/>
        </p:nvSpPr>
        <p:spPr>
          <a:xfrm>
            <a:off x="4716016" y="4499214"/>
            <a:ext cx="4036736" cy="1435789"/>
          </a:xfrm>
          <a:custGeom>
            <a:avLst/>
            <a:gdLst>
              <a:gd name="connsiteX0" fmla="*/ 0 w 4076779"/>
              <a:gd name="connsiteY0" fmla="*/ 1428901 h 1435789"/>
              <a:gd name="connsiteX1" fmla="*/ 426203 w 4076779"/>
              <a:gd name="connsiteY1" fmla="*/ 1366908 h 1435789"/>
              <a:gd name="connsiteX2" fmla="*/ 1069383 w 4076779"/>
              <a:gd name="connsiteY2" fmla="*/ 932955 h 1435789"/>
              <a:gd name="connsiteX3" fmla="*/ 1402597 w 4076779"/>
              <a:gd name="connsiteY3" fmla="*/ 514501 h 1435789"/>
              <a:gd name="connsiteX4" fmla="*/ 1557580 w 4076779"/>
              <a:gd name="connsiteY4" fmla="*/ 251030 h 1435789"/>
              <a:gd name="connsiteX5" fmla="*/ 1952786 w 4076779"/>
              <a:gd name="connsiteY5" fmla="*/ 10806 h 1435789"/>
              <a:gd name="connsiteX6" fmla="*/ 2495227 w 4076779"/>
              <a:gd name="connsiteY6" fmla="*/ 88298 h 1435789"/>
              <a:gd name="connsiteX7" fmla="*/ 2766447 w 4076779"/>
              <a:gd name="connsiteY7" fmla="*/ 499003 h 1435789"/>
              <a:gd name="connsiteX8" fmla="*/ 2921430 w 4076779"/>
              <a:gd name="connsiteY8" fmla="*/ 847715 h 1435789"/>
              <a:gd name="connsiteX9" fmla="*/ 3417376 w 4076779"/>
              <a:gd name="connsiteY9" fmla="*/ 1242921 h 1435789"/>
              <a:gd name="connsiteX10" fmla="*/ 4014061 w 4076779"/>
              <a:gd name="connsiteY10" fmla="*/ 1382406 h 1435789"/>
              <a:gd name="connsiteX11" fmla="*/ 4029559 w 4076779"/>
              <a:gd name="connsiteY11" fmla="*/ 1382406 h 14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76779" h="1435789">
                <a:moveTo>
                  <a:pt x="0" y="1428901"/>
                </a:moveTo>
                <a:cubicBezTo>
                  <a:pt x="123986" y="1439233"/>
                  <a:pt x="247973" y="1449566"/>
                  <a:pt x="426203" y="1366908"/>
                </a:cubicBezTo>
                <a:cubicBezTo>
                  <a:pt x="604433" y="1284250"/>
                  <a:pt x="906651" y="1075023"/>
                  <a:pt x="1069383" y="932955"/>
                </a:cubicBezTo>
                <a:cubicBezTo>
                  <a:pt x="1232115" y="790887"/>
                  <a:pt x="1321231" y="628155"/>
                  <a:pt x="1402597" y="514501"/>
                </a:cubicBezTo>
                <a:cubicBezTo>
                  <a:pt x="1483963" y="400847"/>
                  <a:pt x="1465882" y="334979"/>
                  <a:pt x="1557580" y="251030"/>
                </a:cubicBezTo>
                <a:cubicBezTo>
                  <a:pt x="1649278" y="167081"/>
                  <a:pt x="1796512" y="37928"/>
                  <a:pt x="1952786" y="10806"/>
                </a:cubicBezTo>
                <a:cubicBezTo>
                  <a:pt x="2109061" y="-16316"/>
                  <a:pt x="2359617" y="6932"/>
                  <a:pt x="2495227" y="88298"/>
                </a:cubicBezTo>
                <a:cubicBezTo>
                  <a:pt x="2630837" y="169664"/>
                  <a:pt x="2695413" y="372434"/>
                  <a:pt x="2766447" y="499003"/>
                </a:cubicBezTo>
                <a:cubicBezTo>
                  <a:pt x="2837481" y="625572"/>
                  <a:pt x="2812942" y="723729"/>
                  <a:pt x="2921430" y="847715"/>
                </a:cubicBezTo>
                <a:cubicBezTo>
                  <a:pt x="3029918" y="971701"/>
                  <a:pt x="3235271" y="1153806"/>
                  <a:pt x="3417376" y="1242921"/>
                </a:cubicBezTo>
                <a:cubicBezTo>
                  <a:pt x="3599481" y="1332036"/>
                  <a:pt x="3912031" y="1359158"/>
                  <a:pt x="4014061" y="1382406"/>
                </a:cubicBezTo>
                <a:cubicBezTo>
                  <a:pt x="4116092" y="1405653"/>
                  <a:pt x="4072825" y="1394029"/>
                  <a:pt x="4029559" y="1382406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>
            <a:stCxn id="35" idx="0"/>
          </p:cNvCxnSpPr>
          <p:nvPr/>
        </p:nvCxnSpPr>
        <p:spPr>
          <a:xfrm flipV="1">
            <a:off x="4716016" y="3717032"/>
            <a:ext cx="0" cy="221108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716016" y="5928102"/>
            <a:ext cx="4164513" cy="1112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798272" y="4226046"/>
            <a:ext cx="0" cy="1723235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880529" y="3706780"/>
            <a:ext cx="0" cy="221108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89870" y="4226046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 experienced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85013" y="3767392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More experienced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6015" y="6094567"/>
            <a:ext cx="4214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0                                           10  -  14 mph                                  20</a:t>
            </a:r>
          </a:p>
        </p:txBody>
      </p:sp>
    </p:spTree>
    <p:extLst>
      <p:ext uri="{BB962C8B-B14F-4D97-AF65-F5344CB8AC3E}">
        <p14:creationId xmlns:p14="http://schemas.microsoft.com/office/powerpoint/2010/main" val="15122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5" grpId="0"/>
      <p:bldP spid="30" grpId="0" build="p"/>
      <p:bldP spid="35" grpId="0" animBg="1"/>
      <p:bldP spid="41" grpId="0"/>
      <p:bldP spid="4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89" y="-18256"/>
            <a:ext cx="8229600" cy="1143000"/>
          </a:xfrm>
        </p:spPr>
        <p:txBody>
          <a:bodyPr/>
          <a:lstStyle/>
          <a:p>
            <a:r>
              <a:rPr lang="en-GB" dirty="0"/>
              <a:t>Turbulence!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6996" y="1364415"/>
            <a:ext cx="907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Paragliders do not handle turbulence well; at best uncomfortable …at worst dangerous!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599" y="4328288"/>
            <a:ext cx="68964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</a:rPr>
              <a:t>Lessons.</a:t>
            </a:r>
          </a:p>
          <a:p>
            <a:endParaRPr lang="en-GB" sz="1400" dirty="0">
              <a:solidFill>
                <a:srgbClr val="FFFF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Know your limits and your skill / experience level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Understand how your glider behaves and your level of active piloting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From the take off to the landing it’s 100% in your hands to deal with whatever</a:t>
            </a:r>
          </a:p>
          <a:p>
            <a:r>
              <a:rPr lang="en-GB" sz="1400" dirty="0">
                <a:solidFill>
                  <a:srgbClr val="FFFF00"/>
                </a:solidFill>
              </a:rPr>
              <a:t>      is thrown at you.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Knowing your groundspeed is essential.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Ground turbulence is the most dangerous.  Avoid going in close when it’s windy.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Build up your skills, exposure and confidence gradually. Confidence recovery</a:t>
            </a:r>
          </a:p>
          <a:p>
            <a:r>
              <a:rPr lang="en-GB" sz="1400" dirty="0">
                <a:solidFill>
                  <a:srgbClr val="FFFF00"/>
                </a:solidFill>
              </a:rPr>
              <a:t>       can be slow</a:t>
            </a:r>
            <a:r>
              <a:rPr lang="en-GB" dirty="0">
                <a:solidFill>
                  <a:srgbClr val="FFFF00"/>
                </a:solidFill>
              </a:rPr>
              <a:t>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7120" y="863134"/>
            <a:ext cx="791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An increase in wind  =  an increase in turbulence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461" y="1988840"/>
            <a:ext cx="76306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Essentially, two MAIN types</a:t>
            </a:r>
          </a:p>
          <a:p>
            <a:endParaRPr lang="en-GB" sz="1600" dirty="0"/>
          </a:p>
          <a:p>
            <a:r>
              <a:rPr lang="en-GB" sz="1600" dirty="0"/>
              <a:t>*   Ground based – from any obstacle (trees, walls, buildings ) to </a:t>
            </a:r>
          </a:p>
          <a:p>
            <a:r>
              <a:rPr lang="en-GB" sz="1600" dirty="0"/>
              <a:t>     topographical features of the hill ( spines, outcrops, gullies </a:t>
            </a:r>
            <a:r>
              <a:rPr lang="en-GB" sz="1600" dirty="0" err="1"/>
              <a:t>etc</a:t>
            </a:r>
            <a:r>
              <a:rPr lang="en-GB" sz="1600" dirty="0"/>
              <a:t>) </a:t>
            </a:r>
          </a:p>
          <a:p>
            <a:endParaRPr lang="en-GB" sz="1600" dirty="0"/>
          </a:p>
          <a:p>
            <a:pPr marL="285750" indent="-285750">
              <a:buFont typeface="Arial" charset="0"/>
              <a:buChar char="•"/>
            </a:pPr>
            <a:r>
              <a:rPr lang="en-GB" sz="1600" dirty="0"/>
              <a:t>Air based – thermal, convergence, wave, inversions, shear layers, fronts </a:t>
            </a:r>
          </a:p>
          <a:p>
            <a:pPr marL="285750" indent="-285750">
              <a:buFont typeface="Arial" charset="0"/>
              <a:buChar char="•"/>
            </a:pPr>
            <a:endParaRPr lang="en-GB" sz="1600" dirty="0"/>
          </a:p>
          <a:p>
            <a:pPr marL="285750" indent="-285750">
              <a:buFont typeface="Arial" charset="0"/>
              <a:buChar char="•"/>
            </a:pPr>
            <a:endParaRPr lang="en-GB" sz="1600" dirty="0"/>
          </a:p>
          <a:p>
            <a:r>
              <a:rPr lang="en-GB" sz="1600" dirty="0"/>
              <a:t>Most turbulence is short lived – unless you’re in a bad place.  Predict, move or use.</a:t>
            </a:r>
          </a:p>
        </p:txBody>
      </p:sp>
    </p:spTree>
    <p:extLst>
      <p:ext uri="{BB962C8B-B14F-4D97-AF65-F5344CB8AC3E}">
        <p14:creationId xmlns:p14="http://schemas.microsoft.com/office/powerpoint/2010/main" val="39217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the 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010" y="1319889"/>
            <a:ext cx="8058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Roughly speaking – the forecast and site choice is fairly easy 20% of the time;</a:t>
            </a:r>
          </a:p>
          <a:p>
            <a:r>
              <a:rPr lang="en-GB" dirty="0"/>
              <a:t>for the other 80% it can be anywhere from a well informed stab to a black art.</a:t>
            </a:r>
          </a:p>
          <a:p>
            <a:endParaRPr lang="en-GB" dirty="0"/>
          </a:p>
          <a:p>
            <a:r>
              <a:rPr lang="en-GB" dirty="0"/>
              <a:t>LOOKED AT PURELY THROUGH THE PRISM OF  ----  WIND.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589" y="2520218"/>
            <a:ext cx="869821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Decide if it’s a ‘flying day’ … or ‘blown out’.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You need to know wind direction and strength across your flying time period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Get a range of forecasts. See if they are in general agreement.  They should</a:t>
            </a:r>
          </a:p>
          <a:p>
            <a:r>
              <a:rPr lang="en-GB" dirty="0"/>
              <a:t>      be fairly accurate from three days out … but still only an indicator.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National and regional wind speeds could easily double for flying sites.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Consider things that could change wind speeds across the flying day. These</a:t>
            </a:r>
          </a:p>
          <a:p>
            <a:r>
              <a:rPr lang="en-GB" dirty="0"/>
              <a:t>     could be – approaching front, sea breeze encroachment, wave, thermal strength.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Factor in local and site specific conditions.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Discuss with others, use groups, forums </a:t>
            </a:r>
            <a:r>
              <a:rPr lang="en-GB" dirty="0" err="1"/>
              <a:t>etc</a:t>
            </a:r>
            <a:r>
              <a:rPr lang="en-GB" dirty="0"/>
              <a:t> …any other opinions help a lot.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At this point you need to make a decision … but initially only to drive to a site.</a:t>
            </a:r>
          </a:p>
          <a:p>
            <a:r>
              <a:rPr lang="en-GB" dirty="0"/>
              <a:t>     The alternative is shopping, DIY, gardening, work …. Yes, tough choice.</a:t>
            </a:r>
          </a:p>
          <a:p>
            <a:r>
              <a:rPr lang="en-GB" dirty="0"/>
              <a:t>  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FFFF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5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3737" r="373"/>
          <a:stretch/>
        </p:blipFill>
        <p:spPr>
          <a:xfrm>
            <a:off x="2976" y="0"/>
            <a:ext cx="9141024" cy="6864944"/>
          </a:xfrm>
        </p:spPr>
      </p:pic>
      <p:sp>
        <p:nvSpPr>
          <p:cNvPr id="5" name="TextBox 4"/>
          <p:cNvSpPr txBox="1"/>
          <p:nvPr/>
        </p:nvSpPr>
        <p:spPr>
          <a:xfrm>
            <a:off x="6009954" y="6328935"/>
            <a:ext cx="2911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</a:rPr>
              <a:t>Section 2/4  -  On Site / launching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58304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The Perils of </a:t>
            </a:r>
            <a:r>
              <a:rPr lang="en-GB" sz="3200" b="1" u="sng" dirty="0">
                <a:solidFill>
                  <a:srgbClr val="FF0000"/>
                </a:solidFill>
              </a:rPr>
              <a:t>Strong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/>
              <a:t>Wind</a:t>
            </a:r>
          </a:p>
          <a:p>
            <a:r>
              <a:rPr lang="en-GB" sz="3200" dirty="0"/>
              <a:t>            Paragliding</a:t>
            </a:r>
          </a:p>
          <a:p>
            <a:endParaRPr lang="en-GB" dirty="0"/>
          </a:p>
          <a:p>
            <a:r>
              <a:rPr lang="en-GB" dirty="0"/>
              <a:t>Preparation, preparation, preparation  and  ….  take off</a:t>
            </a:r>
          </a:p>
        </p:txBody>
      </p:sp>
    </p:spTree>
    <p:extLst>
      <p:ext uri="{BB962C8B-B14F-4D97-AF65-F5344CB8AC3E}">
        <p14:creationId xmlns:p14="http://schemas.microsoft.com/office/powerpoint/2010/main" val="370861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From arriving on site to in the 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966" y="1270588"/>
            <a:ext cx="8794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Assessing conditions    -   What to look for? Using time. Observing. Taking advice</a:t>
            </a:r>
          </a:p>
          <a:p>
            <a:endParaRPr lang="en-GB" dirty="0"/>
          </a:p>
          <a:p>
            <a:r>
              <a:rPr lang="en-GB" dirty="0"/>
              <a:t>      Options:                              Decide to fly.      Wait a while.         Decide not to fly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563" y="2348880"/>
            <a:ext cx="85842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Beware of    </a:t>
            </a:r>
            <a:r>
              <a:rPr lang="en-GB" dirty="0" err="1"/>
              <a:t>i</a:t>
            </a:r>
            <a:r>
              <a:rPr lang="en-GB" dirty="0"/>
              <a:t>) Peer pressure</a:t>
            </a:r>
          </a:p>
          <a:p>
            <a:r>
              <a:rPr lang="en-GB" dirty="0"/>
              <a:t>                     ii) More experienced pilots making it look OK</a:t>
            </a:r>
          </a:p>
          <a:p>
            <a:r>
              <a:rPr lang="en-GB" dirty="0"/>
              <a:t>                   iii)  Changing conditions</a:t>
            </a:r>
          </a:p>
          <a:p>
            <a:r>
              <a:rPr lang="en-GB" dirty="0"/>
              <a:t>                   iv)  Your own desire to fly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FFFF00"/>
                </a:solidFill>
              </a:rPr>
              <a:t>There can be an inner  battle between being over cautious and over confident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829" y="4077072"/>
            <a:ext cx="84914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GB" dirty="0">
                <a:solidFill>
                  <a:srgbClr val="FFFF00"/>
                </a:solidFill>
              </a:rPr>
              <a:t>Preparation         (Practical things –SITE)   </a:t>
            </a:r>
          </a:p>
          <a:p>
            <a:endParaRPr lang="en-GB" dirty="0"/>
          </a:p>
          <a:p>
            <a:r>
              <a:rPr lang="en-GB" dirty="0"/>
              <a:t>     Walk the site and decide  best place to take off*, layout, do checks, stay warm,</a:t>
            </a:r>
          </a:p>
          <a:p>
            <a:r>
              <a:rPr lang="en-GB" dirty="0"/>
              <a:t>     clip in.  They are not always the same for crosswinds, strong winds, crowds,</a:t>
            </a:r>
          </a:p>
          <a:p>
            <a:r>
              <a:rPr lang="en-GB" dirty="0"/>
              <a:t>     compression areas, rotor/roll etc. Observe  any take </a:t>
            </a:r>
            <a:r>
              <a:rPr lang="en-GB" dirty="0" err="1"/>
              <a:t>off’s</a:t>
            </a:r>
            <a:r>
              <a:rPr lang="en-GB" dirty="0"/>
              <a:t> and  take any lessons</a:t>
            </a:r>
          </a:p>
          <a:p>
            <a:r>
              <a:rPr lang="en-GB" dirty="0"/>
              <a:t>     from them.  Good idea to check the top landing area too – you may need it.</a:t>
            </a:r>
          </a:p>
          <a:p>
            <a:endParaRPr lang="en-GB" dirty="0"/>
          </a:p>
          <a:p>
            <a:r>
              <a:rPr lang="en-GB" dirty="0"/>
              <a:t>   *  Take off area … should be as clean as possible with no obstacles/hazards </a:t>
            </a:r>
          </a:p>
          <a:p>
            <a:r>
              <a:rPr lang="en-GB" dirty="0"/>
              <a:t>      downwind  … for some distance.  </a:t>
            </a:r>
          </a:p>
          <a:p>
            <a:r>
              <a:rPr lang="en-GB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78050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830" y="115370"/>
            <a:ext cx="85186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3.  Preparation         (Practical things –EQUIPMENT)   </a:t>
            </a:r>
          </a:p>
          <a:p>
            <a:endParaRPr lang="en-GB" dirty="0"/>
          </a:p>
          <a:p>
            <a:r>
              <a:rPr lang="en-GB" dirty="0"/>
              <a:t>     Find the most sheltered area and layout wing, check lines, harness, reserve </a:t>
            </a:r>
          </a:p>
          <a:p>
            <a:r>
              <a:rPr lang="en-GB" dirty="0"/>
              <a:t>     to the point where you are prepared to clip in. </a:t>
            </a:r>
            <a:r>
              <a:rPr lang="en-GB" dirty="0">
                <a:solidFill>
                  <a:srgbClr val="FF0000"/>
                </a:solidFill>
              </a:rPr>
              <a:t>DON’T!   </a:t>
            </a:r>
            <a:r>
              <a:rPr lang="en-GB" dirty="0" err="1"/>
              <a:t>Posie</a:t>
            </a:r>
            <a:r>
              <a:rPr lang="en-GB" dirty="0"/>
              <a:t> wing and weight</a:t>
            </a:r>
          </a:p>
          <a:p>
            <a:r>
              <a:rPr lang="en-GB" dirty="0"/>
              <a:t>    with harness with leading edge cells not collecting wind (laid back).</a:t>
            </a:r>
          </a:p>
          <a:p>
            <a:endParaRPr lang="en-GB" dirty="0"/>
          </a:p>
          <a:p>
            <a:r>
              <a:rPr lang="en-GB" dirty="0"/>
              <a:t>     Set up instruments and attach.   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3" y="2249488"/>
            <a:ext cx="6045675" cy="4534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758196" cy="5010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056668"/>
            <a:ext cx="4229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Perfect take off, flight and top landing …. pilotless.</a:t>
            </a:r>
          </a:p>
        </p:txBody>
      </p:sp>
    </p:spTree>
    <p:extLst>
      <p:ext uri="{BB962C8B-B14F-4D97-AF65-F5344CB8AC3E}">
        <p14:creationId xmlns:p14="http://schemas.microsoft.com/office/powerpoint/2010/main" val="30320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399" y="188640"/>
            <a:ext cx="84513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GB" dirty="0">
                <a:solidFill>
                  <a:srgbClr val="FFFF00"/>
                </a:solidFill>
              </a:rPr>
              <a:t>Preparation         (Mental  - get your mind focused</a:t>
            </a:r>
            <a:r>
              <a:rPr lang="en-GB" dirty="0"/>
              <a:t>)</a:t>
            </a:r>
          </a:p>
          <a:p>
            <a:pPr marL="342900" indent="-342900">
              <a:buAutoNum type="arabicPeriod" startAt="4"/>
            </a:pPr>
            <a:endParaRPr lang="en-GB" dirty="0"/>
          </a:p>
          <a:p>
            <a:r>
              <a:rPr lang="en-GB" dirty="0"/>
              <a:t>      Taking off in wind near the limits of your experience and skills  needs a </a:t>
            </a:r>
          </a:p>
          <a:p>
            <a:r>
              <a:rPr lang="en-GB" dirty="0"/>
              <a:t>      focused mind with a clear idea of the all process. Think through what you are</a:t>
            </a:r>
          </a:p>
          <a:p>
            <a:r>
              <a:rPr lang="en-GB" dirty="0"/>
              <a:t>      doing, the order of actions and have a plan if it goes wrong – know how to</a:t>
            </a:r>
          </a:p>
          <a:p>
            <a:r>
              <a:rPr lang="en-GB" dirty="0"/>
              <a:t>      de-power the wing … fast!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669400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Now it can get quite specific to you.  There</a:t>
            </a:r>
          </a:p>
          <a:p>
            <a:r>
              <a:rPr lang="en-GB" sz="1600" dirty="0"/>
              <a:t> are however  a range of tried and tested techniques:</a:t>
            </a:r>
          </a:p>
          <a:p>
            <a:endParaRPr lang="en-GB" sz="1600" dirty="0"/>
          </a:p>
          <a:p>
            <a:r>
              <a:rPr lang="en-GB" sz="1600" dirty="0"/>
              <a:t>   -  Some easier than others, </a:t>
            </a:r>
          </a:p>
          <a:p>
            <a:r>
              <a:rPr lang="en-GB" sz="1600" dirty="0"/>
              <a:t>   -  Some safer</a:t>
            </a:r>
          </a:p>
          <a:p>
            <a:r>
              <a:rPr lang="en-GB" sz="1600" dirty="0"/>
              <a:t>   -  Some best suited to your wing</a:t>
            </a:r>
          </a:p>
          <a:p>
            <a:r>
              <a:rPr lang="en-GB" sz="1600" dirty="0"/>
              <a:t>   -  Some you are most familiar with</a:t>
            </a:r>
          </a:p>
          <a:p>
            <a:r>
              <a:rPr lang="en-GB" sz="1600" dirty="0"/>
              <a:t>   -  Some that de power the wing quickest.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5373216"/>
            <a:ext cx="29389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Everyone</a:t>
            </a:r>
            <a:r>
              <a:rPr lang="en-GB" u="sng" dirty="0">
                <a:solidFill>
                  <a:srgbClr val="FF0000"/>
                </a:solidFill>
              </a:rPr>
              <a:t>, </a:t>
            </a:r>
            <a:r>
              <a:rPr lang="en-GB" dirty="0">
                <a:solidFill>
                  <a:srgbClr val="FF0000"/>
                </a:solidFill>
              </a:rPr>
              <a:t>including very experienced pilots, get more stressed during  a strong launch.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399" y="1969418"/>
            <a:ext cx="88088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GB" dirty="0">
                <a:solidFill>
                  <a:srgbClr val="FFFF00"/>
                </a:solidFill>
              </a:rPr>
              <a:t>Preparation         (Practical – clipping in)</a:t>
            </a:r>
          </a:p>
          <a:p>
            <a:pPr marL="342900" indent="-342900">
              <a:buAutoNum type="arabicPeriod" startAt="5"/>
            </a:pPr>
            <a:endParaRPr lang="en-GB" dirty="0"/>
          </a:p>
          <a:p>
            <a:r>
              <a:rPr lang="en-GB" dirty="0"/>
              <a:t>      Helmet on! Clip into your harness in your layout/checks area. Do any last</a:t>
            </a:r>
          </a:p>
          <a:p>
            <a:r>
              <a:rPr lang="en-GB" dirty="0"/>
              <a:t>      minute line checks, especially brakes. Switch on instruments (radio when in the</a:t>
            </a:r>
          </a:p>
          <a:p>
            <a:r>
              <a:rPr lang="en-GB" dirty="0"/>
              <a:t>      air unless under coaching guidance).  Gloves. Take the balled glider to the </a:t>
            </a:r>
          </a:p>
          <a:p>
            <a:r>
              <a:rPr lang="en-GB" dirty="0"/>
              <a:t>      take off area you selected earlier.  </a:t>
            </a:r>
            <a:r>
              <a:rPr lang="en-GB" dirty="0">
                <a:solidFill>
                  <a:srgbClr val="FF0000"/>
                </a:solidFill>
              </a:rPr>
              <a:t>(A good idea to ask someone to be a ‘watcher’  </a:t>
            </a:r>
          </a:p>
          <a:p>
            <a:r>
              <a:rPr lang="en-GB" dirty="0">
                <a:solidFill>
                  <a:srgbClr val="FF0000"/>
                </a:solidFill>
              </a:rPr>
              <a:t>      in case it goes wrong, and can quickly grab  kill line before things get serious!)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324544" y="3758110"/>
            <a:ext cx="902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           </a:t>
            </a:r>
            <a:r>
              <a:rPr lang="en-GB" sz="1600" dirty="0">
                <a:solidFill>
                  <a:srgbClr val="92D050"/>
                </a:solidFill>
              </a:rPr>
              <a:t>FROM THIS  POINT YOU MOVE  INTO A TRIED and TESTED  TAKE OFF PROCEDURE</a:t>
            </a:r>
          </a:p>
        </p:txBody>
      </p:sp>
    </p:spTree>
    <p:extLst>
      <p:ext uri="{BB962C8B-B14F-4D97-AF65-F5344CB8AC3E}">
        <p14:creationId xmlns:p14="http://schemas.microsoft.com/office/powerpoint/2010/main" val="26887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790</TotalTime>
  <Words>1963</Words>
  <Application>Microsoft Office PowerPoint</Application>
  <PresentationFormat>On-screen Show (4:3)</PresentationFormat>
  <Paragraphs>285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  <vt:lpstr>Background (wind – causes)</vt:lpstr>
      <vt:lpstr>Background (wind strength)</vt:lpstr>
      <vt:lpstr>Turbulence!</vt:lpstr>
      <vt:lpstr>On the day</vt:lpstr>
      <vt:lpstr>PowerPoint Presentation</vt:lpstr>
      <vt:lpstr>From arriving on site to in the 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Zzzzzzzz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Cleasby</dc:creator>
  <cp:lastModifiedBy>Owner</cp:lastModifiedBy>
  <cp:revision>85</cp:revision>
  <dcterms:created xsi:type="dcterms:W3CDTF">2020-04-13T18:23:06Z</dcterms:created>
  <dcterms:modified xsi:type="dcterms:W3CDTF">2020-04-17T11:30:04Z</dcterms:modified>
</cp:coreProperties>
</file>